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Lobster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9419E2-95C0-41E3-A337-3C91DB75B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43051E-039F-44C4-8933-636CA8BF8A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4059-ADD9-4388-8F96-1138C9CA4179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3BCA92-ACAC-4FD6-9AE8-65EEC54098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so!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DB798B-C627-440D-932D-BC8814216A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AD086-3A5B-4CA8-8CB0-198C2E3FCD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6497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0ce710f1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090ce710f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0ce710f1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090ce710f1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90ce710f1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090ce710f1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0ce710f1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090ce710f1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90ce710f1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090ce710f1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90ce710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090ce710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0ce710f1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090ce710f1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90ce710f1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090ce710f1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90ce710f1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090ce710f1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90ce710f1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090ce710f1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0ce710f1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090ce710f1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0ce710f1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90ce710f1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0ce710f1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090ce710f1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90ce710f1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090ce710f1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90ce710f1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090ce710f1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fr-FR"/>
              <a:t>19/01/2022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fr-FR"/>
              <a:t>Autmath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2816" y="572322"/>
            <a:ext cx="10229633" cy="399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8641" y="4068141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99112" y="1365458"/>
            <a:ext cx="9144000" cy="13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2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AutMath </a:t>
            </a:r>
            <a:r>
              <a:rPr lang="fr" sz="9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354687">
            <a:off x="5821608" y="1234309"/>
            <a:ext cx="464613" cy="53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112" y="98474"/>
            <a:ext cx="1570494" cy="84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2783350" y="2739150"/>
            <a:ext cx="3775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latin typeface="Times New Roman"/>
                <a:ea typeface="Times New Roman"/>
                <a:cs typeface="Times New Roman"/>
                <a:sym typeface="Times New Roman"/>
              </a:rPr>
              <a:t>Master II MIASHS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Soutenance mini-projet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latin typeface="Times New Roman"/>
                <a:ea typeface="Times New Roman"/>
                <a:cs typeface="Times New Roman"/>
                <a:sym typeface="Times New Roman"/>
              </a:rPr>
              <a:t>Android, Agent artificiel et Arduino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latin typeface="Times New Roman"/>
                <a:ea typeface="Times New Roman"/>
                <a:cs typeface="Times New Roman"/>
                <a:sym typeface="Times New Roman"/>
              </a:rPr>
              <a:t>19 Janvier 2022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325725" y="3970650"/>
            <a:ext cx="288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Réalisé par : 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Roufaida Boulahia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latin typeface="Times New Roman"/>
                <a:ea typeface="Times New Roman"/>
                <a:cs typeface="Times New Roman"/>
                <a:sym typeface="Times New Roman"/>
              </a:rPr>
              <a:t>Somiya El mimouni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 2" descr="Une image contenant texte, sport, sport athlétique&#10;&#10;Description générée automatiquement">
            <a:extLst>
              <a:ext uri="{FF2B5EF4-FFF2-40B4-BE49-F238E27FC236}">
                <a16:creationId xmlns:a16="http://schemas.microsoft.com/office/drawing/2014/main" id="{C83597CE-7AD7-482C-A51C-D8A641700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062" y="0"/>
            <a:ext cx="681938" cy="814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4"/>
          <p:cNvGrpSpPr/>
          <p:nvPr/>
        </p:nvGrpSpPr>
        <p:grpSpPr>
          <a:xfrm>
            <a:off x="0" y="0"/>
            <a:ext cx="9144000" cy="1378625"/>
            <a:chOff x="0" y="0"/>
            <a:chExt cx="9144000" cy="1378625"/>
          </a:xfrm>
        </p:grpSpPr>
        <p:pic>
          <p:nvPicPr>
            <p:cNvPr id="244" name="Google Shape;244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68641" y="0"/>
              <a:ext cx="1075359" cy="1075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1675"/>
              <a:ext cx="541565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4"/>
            <p:cNvSpPr txBox="1"/>
            <p:nvPr/>
          </p:nvSpPr>
          <p:spPr>
            <a:xfrm>
              <a:off x="1102950" y="0"/>
              <a:ext cx="69381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400" i="0" u="none" strike="noStrike" cap="none">
                  <a:solidFill>
                    <a:srgbClr val="000000"/>
                  </a:solidFill>
                  <a:latin typeface="Lobster"/>
                  <a:ea typeface="Lobster"/>
                  <a:cs typeface="Lobster"/>
                  <a:sym typeface="Lobster"/>
                </a:rPr>
                <a:t>Raspberry pi &amp; </a:t>
              </a:r>
              <a:r>
                <a:rPr lang="fr" sz="4400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Agent artificiel</a:t>
              </a:r>
              <a:endParaRPr sz="600">
                <a:latin typeface="Lobster"/>
                <a:ea typeface="Lobster"/>
                <a:cs typeface="Lobster"/>
                <a:sym typeface="Lobster"/>
              </a:endParaRPr>
            </a:p>
          </p:txBody>
        </p:sp>
        <p:sp>
          <p:nvSpPr>
            <p:cNvPr id="247" name="Google Shape;247;p34"/>
            <p:cNvSpPr txBox="1"/>
            <p:nvPr/>
          </p:nvSpPr>
          <p:spPr>
            <a:xfrm>
              <a:off x="107150" y="855425"/>
              <a:ext cx="740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latin typeface="Lobster"/>
                  <a:ea typeface="Lobster"/>
                  <a:cs typeface="Lobster"/>
                  <a:sym typeface="Lobster"/>
                </a:rPr>
                <a:t> Mouvement :</a:t>
              </a:r>
              <a:endParaRPr sz="2200" b="1">
                <a:latin typeface="Lobster"/>
                <a:ea typeface="Lobster"/>
                <a:cs typeface="Lobster"/>
                <a:sym typeface="Lobster"/>
              </a:endParaRPr>
            </a:p>
          </p:txBody>
        </p:sp>
        <p:pic>
          <p:nvPicPr>
            <p:cNvPr id="248" name="Google Shape;248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848" y="11675"/>
              <a:ext cx="639793" cy="6927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34"/>
          <p:cNvGrpSpPr/>
          <p:nvPr/>
        </p:nvGrpSpPr>
        <p:grpSpPr>
          <a:xfrm>
            <a:off x="152400" y="1531025"/>
            <a:ext cx="3538376" cy="3336950"/>
            <a:chOff x="152400" y="1531025"/>
            <a:chExt cx="3538376" cy="3336950"/>
          </a:xfrm>
        </p:grpSpPr>
        <p:pic>
          <p:nvPicPr>
            <p:cNvPr id="250" name="Google Shape;25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531025"/>
              <a:ext cx="3538376" cy="333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4"/>
            <p:cNvSpPr/>
            <p:nvPr/>
          </p:nvSpPr>
          <p:spPr>
            <a:xfrm>
              <a:off x="500850" y="1743900"/>
              <a:ext cx="2892600" cy="288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 txBox="1"/>
            <p:nvPr/>
          </p:nvSpPr>
          <p:spPr>
            <a:xfrm>
              <a:off x="1146525" y="2755875"/>
              <a:ext cx="1543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latin typeface="Lobster"/>
                  <a:ea typeface="Lobster"/>
                  <a:cs typeface="Lobster"/>
                  <a:sym typeface="Lobster"/>
                </a:rPr>
                <a:t>Mouvement Circulaire</a:t>
              </a:r>
              <a:endParaRPr sz="2000">
                <a:latin typeface="Lobster"/>
                <a:ea typeface="Lobster"/>
                <a:cs typeface="Lobster"/>
                <a:sym typeface="Lobster"/>
              </a:endParaRPr>
            </a:p>
          </p:txBody>
        </p:sp>
      </p:grpSp>
      <p:cxnSp>
        <p:nvCxnSpPr>
          <p:cNvPr id="253" name="Google Shape;253;p34"/>
          <p:cNvCxnSpPr/>
          <p:nvPr/>
        </p:nvCxnSpPr>
        <p:spPr>
          <a:xfrm>
            <a:off x="4156000" y="1530175"/>
            <a:ext cx="21900" cy="317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Google Shape;254;p34"/>
          <p:cNvGrpSpPr/>
          <p:nvPr/>
        </p:nvGrpSpPr>
        <p:grpSpPr>
          <a:xfrm>
            <a:off x="4506225" y="1973375"/>
            <a:ext cx="4038500" cy="2287300"/>
            <a:chOff x="4528100" y="2274350"/>
            <a:chExt cx="4038500" cy="2287300"/>
          </a:xfrm>
        </p:grpSpPr>
        <p:sp>
          <p:nvSpPr>
            <p:cNvPr id="255" name="Google Shape;255;p34"/>
            <p:cNvSpPr/>
            <p:nvPr/>
          </p:nvSpPr>
          <p:spPr>
            <a:xfrm>
              <a:off x="6760600" y="2372850"/>
              <a:ext cx="1806000" cy="2188800"/>
            </a:xfrm>
            <a:prstGeom prst="curvedLeftArrow">
              <a:avLst>
                <a:gd name="adj1" fmla="val 23166"/>
                <a:gd name="adj2" fmla="val 46825"/>
                <a:gd name="adj3" fmla="val 25936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4528100" y="2274350"/>
              <a:ext cx="2505900" cy="700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 txBox="1"/>
            <p:nvPr/>
          </p:nvSpPr>
          <p:spPr>
            <a:xfrm>
              <a:off x="5086200" y="2378150"/>
              <a:ext cx="1269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latin typeface="Lobster"/>
                  <a:ea typeface="Lobster"/>
                  <a:cs typeface="Lobster"/>
                  <a:sym typeface="Lobster"/>
                </a:rPr>
                <a:t>Recule</a:t>
              </a:r>
              <a:endParaRPr sz="2000">
                <a:latin typeface="Lobster"/>
                <a:ea typeface="Lobster"/>
                <a:cs typeface="Lobster"/>
                <a:sym typeface="Lobster"/>
              </a:endParaRPr>
            </a:p>
          </p:txBody>
        </p:sp>
        <p:sp>
          <p:nvSpPr>
            <p:cNvPr id="258" name="Google Shape;258;p34"/>
            <p:cNvSpPr txBox="1"/>
            <p:nvPr/>
          </p:nvSpPr>
          <p:spPr>
            <a:xfrm>
              <a:off x="6892000" y="3138725"/>
              <a:ext cx="1543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latin typeface="Lobster"/>
                  <a:ea typeface="Lobster"/>
                  <a:cs typeface="Lobster"/>
                  <a:sym typeface="Lobster"/>
                </a:rPr>
                <a:t>Demi tour</a:t>
              </a:r>
              <a:endParaRPr sz="2000">
                <a:latin typeface="Lobster"/>
                <a:ea typeface="Lobster"/>
                <a:cs typeface="Lobster"/>
                <a:sym typeface="Lobster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C3611EC6-C26A-4FBF-8B73-DDA8A90919B0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0" y="0"/>
            <a:ext cx="9144000" cy="1409525"/>
            <a:chOff x="0" y="0"/>
            <a:chExt cx="9144000" cy="1409525"/>
          </a:xfrm>
        </p:grpSpPr>
        <p:pic>
          <p:nvPicPr>
            <p:cNvPr id="265" name="Google Shape;265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68641" y="0"/>
              <a:ext cx="1075359" cy="1075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1675"/>
              <a:ext cx="541565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5"/>
            <p:cNvSpPr txBox="1"/>
            <p:nvPr/>
          </p:nvSpPr>
          <p:spPr>
            <a:xfrm>
              <a:off x="1102950" y="0"/>
              <a:ext cx="69381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400" i="0" u="none" strike="noStrike" cap="none">
                  <a:solidFill>
                    <a:srgbClr val="000000"/>
                  </a:solidFill>
                  <a:latin typeface="Lobster"/>
                  <a:ea typeface="Lobster"/>
                  <a:cs typeface="Lobster"/>
                  <a:sym typeface="Lobster"/>
                </a:rPr>
                <a:t>Raspberry pi &amp; </a:t>
              </a:r>
              <a:r>
                <a:rPr lang="fr" sz="4400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Agent artificiel</a:t>
              </a:r>
              <a:endParaRPr sz="600">
                <a:latin typeface="Lobster"/>
                <a:ea typeface="Lobster"/>
                <a:cs typeface="Lobster"/>
                <a:sym typeface="Lobster"/>
              </a:endParaRPr>
            </a:p>
          </p:txBody>
        </p:sp>
        <p:pic>
          <p:nvPicPr>
            <p:cNvPr id="268" name="Google Shape;268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848" y="11675"/>
              <a:ext cx="639793" cy="692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5"/>
            <p:cNvSpPr txBox="1"/>
            <p:nvPr/>
          </p:nvSpPr>
          <p:spPr>
            <a:xfrm>
              <a:off x="107150" y="855425"/>
              <a:ext cx="740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latin typeface="Lobster"/>
                  <a:ea typeface="Lobster"/>
                  <a:cs typeface="Lobster"/>
                  <a:sym typeface="Lobster"/>
                </a:rPr>
                <a:t>Le son :</a:t>
              </a:r>
              <a:endParaRPr sz="2400" b="1">
                <a:latin typeface="Lobster"/>
                <a:ea typeface="Lobster"/>
                <a:cs typeface="Lobster"/>
                <a:sym typeface="Lobster"/>
              </a:endParaRPr>
            </a:p>
          </p:txBody>
        </p:sp>
      </p:grpSp>
      <p:cxnSp>
        <p:nvCxnSpPr>
          <p:cNvPr id="270" name="Google Shape;270;p35"/>
          <p:cNvCxnSpPr/>
          <p:nvPr/>
        </p:nvCxnSpPr>
        <p:spPr>
          <a:xfrm>
            <a:off x="4221675" y="1595825"/>
            <a:ext cx="21900" cy="317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5"/>
          <p:cNvSpPr txBox="1"/>
          <p:nvPr/>
        </p:nvSpPr>
        <p:spPr>
          <a:xfrm>
            <a:off x="1048025" y="1409525"/>
            <a:ext cx="165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b="1">
                <a:latin typeface="Lobster"/>
                <a:ea typeface="Lobster"/>
                <a:cs typeface="Lobster"/>
                <a:sym typeface="Lobster"/>
              </a:rPr>
              <a:t>Entrée :</a:t>
            </a:r>
            <a:endParaRPr sz="2100" b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5380900" y="1409525"/>
            <a:ext cx="165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b="1">
                <a:latin typeface="Lobster"/>
                <a:ea typeface="Lobster"/>
                <a:cs typeface="Lobster"/>
                <a:sym typeface="Lobster"/>
              </a:rPr>
              <a:t>Sortie :</a:t>
            </a:r>
            <a:endParaRPr sz="2100" b="1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25" y="2211425"/>
            <a:ext cx="2333275" cy="2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0900" y="20503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721EACA-B508-492F-A875-96AB0C6380E0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584" y="109055"/>
            <a:ext cx="685318" cy="8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3496419" y="85725"/>
            <a:ext cx="2151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Android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58288" y="1285025"/>
            <a:ext cx="740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latin typeface="Lobster"/>
                <a:ea typeface="Lobster"/>
                <a:cs typeface="Lobster"/>
                <a:sym typeface="Lobster"/>
              </a:rPr>
              <a:t>Connexion avec le Raspberry pi :</a:t>
            </a:r>
            <a:endParaRPr sz="2000" b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1617100" y="2000750"/>
            <a:ext cx="584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mic Sans MS"/>
              <a:buChar char="❏"/>
            </a:pPr>
            <a:r>
              <a:rPr lang="fr" sz="2500" b="1">
                <a:latin typeface="Comic Sans MS"/>
                <a:ea typeface="Comic Sans MS"/>
                <a:cs typeface="Comic Sans MS"/>
                <a:sym typeface="Comic Sans MS"/>
              </a:rPr>
              <a:t>Connexion entre le raspberry et le smartphone en utilisant le wifi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1655500" y="2955050"/>
            <a:ext cx="5767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ic Sans MS"/>
              <a:buChar char="❏"/>
            </a:pPr>
            <a:r>
              <a:rPr lang="fr" sz="2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Connexion Java et Python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1655500" y="3759075"/>
            <a:ext cx="532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040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ic Sans MS"/>
              <a:buChar char="❏"/>
            </a:pPr>
            <a:r>
              <a:rPr lang="fr" sz="2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Contrôle le raspberry à distance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80CAE1-13BD-46B7-8064-A50D69A9BDD7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584" y="109055"/>
            <a:ext cx="685318" cy="8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3496419" y="85725"/>
            <a:ext cx="2151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Android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53788" y="967650"/>
            <a:ext cx="740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latin typeface="Lobster"/>
                <a:ea typeface="Lobster"/>
                <a:cs typeface="Lobster"/>
                <a:sym typeface="Lobster"/>
              </a:rPr>
              <a:t>Logo :</a:t>
            </a:r>
            <a:endParaRPr sz="2000" b="1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728" y="1242435"/>
            <a:ext cx="3378448" cy="33784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99F4EF-D9EC-4FC6-9C2A-ECEFBE886D25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C584F6-E113-4BFD-A30C-41FC177D8D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29305" r="595"/>
          <a:stretch/>
        </p:blipFill>
        <p:spPr>
          <a:xfrm>
            <a:off x="1597023" y="1460250"/>
            <a:ext cx="1899396" cy="29286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851931" y="0"/>
            <a:ext cx="71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conclusion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650" y="1633484"/>
            <a:ext cx="3763341" cy="376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100" y="1103850"/>
            <a:ext cx="1944825" cy="19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/>
          <p:nvPr/>
        </p:nvSpPr>
        <p:spPr>
          <a:xfrm>
            <a:off x="3170625" y="932058"/>
            <a:ext cx="4782300" cy="3025500"/>
          </a:xfrm>
          <a:prstGeom prst="cloudCallout">
            <a:avLst>
              <a:gd name="adj1" fmla="val -60288"/>
              <a:gd name="adj2" fmla="val 196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6">
            <a:alphaModFix/>
          </a:blip>
          <a:srcRect l="16160" t="18633" r="40477" b="34980"/>
          <a:stretch/>
        </p:blipFill>
        <p:spPr>
          <a:xfrm>
            <a:off x="3862675" y="1591175"/>
            <a:ext cx="1595700" cy="170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E165BBF-6F11-42AF-AA47-394CC6CCD131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/>
        </p:nvSpPr>
        <p:spPr>
          <a:xfrm>
            <a:off x="567481" y="0"/>
            <a:ext cx="71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conclusion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2787725" y="1793625"/>
            <a:ext cx="5198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5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“Sans oublier le grand hommage aux enfants autistes, nos sentiments affectueux pour eux.”</a:t>
            </a:r>
            <a:endParaRPr sz="25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6809431" y="3742916"/>
            <a:ext cx="171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obster"/>
                <a:ea typeface="Lobster"/>
                <a:cs typeface="Lobster"/>
                <a:sym typeface="Lobster"/>
              </a:rPr>
              <a:t>MIASHS   2022</a:t>
            </a:r>
            <a:endParaRPr sz="1600" dirty="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4">
            <a:alphaModFix/>
          </a:blip>
          <a:srcRect l="10000" r="10000"/>
          <a:stretch/>
        </p:blipFill>
        <p:spPr>
          <a:xfrm>
            <a:off x="0" y="0"/>
            <a:ext cx="27414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B473D7-8A2B-43C8-BE2D-00FD16A68D25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100" y="98474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16031" y="1352071"/>
            <a:ext cx="3491741" cy="39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2683" y="98474"/>
            <a:ext cx="3657600" cy="75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2683" y="973011"/>
            <a:ext cx="3657600" cy="75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2683" y="1813629"/>
            <a:ext cx="3657600" cy="75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82683" y="2688475"/>
            <a:ext cx="3657600" cy="75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82683" y="3446595"/>
            <a:ext cx="3657600" cy="75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82683" y="4250090"/>
            <a:ext cx="3657600" cy="75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4084665" y="105350"/>
            <a:ext cx="317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 i="0" u="none" strike="noStrike" cap="none" dirty="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Introduction </a:t>
            </a:r>
            <a:endParaRPr sz="7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084665" y="1023453"/>
            <a:ext cx="317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 i="0" u="none" strike="noStrike" cap="none" dirty="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Etat de l’art </a:t>
            </a:r>
            <a:endParaRPr sz="7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3636513" y="1997708"/>
            <a:ext cx="406491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 i="0" u="none" strike="noStrike" cap="none" dirty="0">
                <a:solidFill>
                  <a:srgbClr val="110F0D"/>
                </a:solidFill>
                <a:latin typeface="Lobster"/>
                <a:ea typeface="Lobster"/>
                <a:cs typeface="Lobster"/>
                <a:sym typeface="Lobster"/>
              </a:rPr>
              <a:t>Présentation et objectifs  </a:t>
            </a:r>
            <a:endParaRPr sz="5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042585" y="2766615"/>
            <a:ext cx="3523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 b="1" i="0" u="none" strike="noStrike" cap="none" dirty="0">
                <a:solidFill>
                  <a:srgbClr val="110F0D"/>
                </a:solidFill>
                <a:latin typeface="Lobster"/>
                <a:ea typeface="Lobster"/>
                <a:cs typeface="Lobster"/>
                <a:sym typeface="Lobster"/>
              </a:rPr>
              <a:t>Raspberry et Avatar </a:t>
            </a:r>
            <a:endParaRPr sz="7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042585" y="3482176"/>
            <a:ext cx="317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 i="0" u="none" strike="noStrike" cap="none" dirty="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Android </a:t>
            </a:r>
            <a:endParaRPr sz="7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079718" y="4279399"/>
            <a:ext cx="317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 i="0" u="none" strike="noStrike" cap="none" dirty="0">
                <a:solidFill>
                  <a:srgbClr val="110F0D"/>
                </a:solidFill>
                <a:latin typeface="Lobster"/>
                <a:ea typeface="Lobster"/>
                <a:cs typeface="Lobster"/>
                <a:sym typeface="Lobster"/>
              </a:rPr>
              <a:t>Conclusion </a:t>
            </a:r>
            <a:endParaRPr sz="70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3073715" y="222076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i="0" u="none" strike="noStrike" cap="none">
                <a:solidFill>
                  <a:srgbClr val="07B051"/>
                </a:solidFill>
                <a:latin typeface="Lobster"/>
                <a:ea typeface="Lobster"/>
                <a:cs typeface="Lobster"/>
                <a:sym typeface="Lobster"/>
              </a:rPr>
              <a:t>1 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3073728" y="1139909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i="0" u="none" strike="noStrike" cap="none">
                <a:solidFill>
                  <a:srgbClr val="CB6CE6"/>
                </a:solidFill>
                <a:latin typeface="Lobster"/>
                <a:ea typeface="Lobster"/>
                <a:cs typeface="Lobster"/>
                <a:sym typeface="Lobster"/>
              </a:rPr>
              <a:t>2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073699" y="2057729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i="0" u="none" strike="noStrike" cap="none">
                <a:solidFill>
                  <a:srgbClr val="004AAD"/>
                </a:solidFill>
                <a:latin typeface="Lobster"/>
                <a:ea typeface="Lobster"/>
                <a:cs typeface="Lobster"/>
                <a:sym typeface="Lobster"/>
              </a:rPr>
              <a:t>3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3073699" y="2857339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C2CB"/>
                </a:solidFill>
                <a:latin typeface="Lobster"/>
                <a:ea typeface="Lobster"/>
                <a:cs typeface="Lobster"/>
                <a:sym typeface="Lobster"/>
              </a:rPr>
              <a:t>4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073699" y="3606523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i="0" u="none" strike="noStrike" cap="none">
                <a:solidFill>
                  <a:srgbClr val="C9E265"/>
                </a:solidFill>
                <a:latin typeface="Lobster"/>
                <a:ea typeface="Lobster"/>
                <a:cs typeface="Lobster"/>
                <a:sym typeface="Lobster"/>
              </a:rPr>
              <a:t>5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073699" y="4460467"/>
            <a:ext cx="1141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i="0" u="none" strike="noStrike" cap="none">
                <a:solidFill>
                  <a:srgbClr val="F8E505"/>
                </a:solidFill>
                <a:latin typeface="Lobster"/>
                <a:ea typeface="Lobster"/>
                <a:cs typeface="Lobster"/>
                <a:sym typeface="Lobster"/>
              </a:rPr>
              <a:t>6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1F9EFE-3289-42EE-85F9-A49CB2ADB7DD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68" y="181037"/>
            <a:ext cx="1063163" cy="713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7"/>
          <p:cNvGrpSpPr/>
          <p:nvPr/>
        </p:nvGrpSpPr>
        <p:grpSpPr>
          <a:xfrm>
            <a:off x="1611018" y="1416441"/>
            <a:ext cx="1944858" cy="2057400"/>
            <a:chOff x="1775518" y="1416441"/>
            <a:chExt cx="1944858" cy="2057400"/>
          </a:xfrm>
        </p:grpSpPr>
        <p:pic>
          <p:nvPicPr>
            <p:cNvPr id="169" name="Google Shape;169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75518" y="1416441"/>
              <a:ext cx="1944858" cy="194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99800" y="1566728"/>
              <a:ext cx="1296294" cy="19071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27"/>
          <p:cNvGrpSpPr/>
          <p:nvPr/>
        </p:nvGrpSpPr>
        <p:grpSpPr>
          <a:xfrm>
            <a:off x="5486164" y="1416441"/>
            <a:ext cx="1944859" cy="1944859"/>
            <a:chOff x="5486165" y="1416441"/>
            <a:chExt cx="1944859" cy="1944859"/>
          </a:xfrm>
        </p:grpSpPr>
        <p:pic>
          <p:nvPicPr>
            <p:cNvPr id="172" name="Google Shape;172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86165" y="1416441"/>
              <a:ext cx="1944859" cy="1944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05731" y="1416441"/>
              <a:ext cx="1305726" cy="17098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/>
        </p:nvSpPr>
        <p:spPr>
          <a:xfrm>
            <a:off x="-447013" y="76130"/>
            <a:ext cx="1029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présentation de l’équipe 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621ADD-26C9-4346-AA7D-D980CFF62C8D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685" y="537679"/>
            <a:ext cx="4053256" cy="476344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826294" y="2609754"/>
            <a:ext cx="281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b="1" i="0" u="none" strike="noStrike" cap="none">
                <a:solidFill>
                  <a:srgbClr val="2F549E"/>
                </a:solidFill>
                <a:latin typeface="Lobster"/>
                <a:ea typeface="Lobster"/>
                <a:cs typeface="Lobster"/>
                <a:sym typeface="Lobster"/>
              </a:rPr>
              <a:t>Introduction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713750" y="1759250"/>
            <a:ext cx="4053300" cy="29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L’autisme est considéré officiellement comme un type d’handicap depuis l’année 1996, ce dernier est un trouble neurodéveloppemental donc ses symptômes de la maladie dus à un dysfonctionnement cérébral.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8FD11F-88A8-494B-9EBB-084471370BA7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82389">
            <a:off x="14645" y="232152"/>
            <a:ext cx="2514634" cy="236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17818"/>
            <a:ext cx="3013340" cy="343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978224" y="109055"/>
            <a:ext cx="2771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État d’art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760275" y="1759250"/>
            <a:ext cx="4418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 l’évolution informatique et l’innovation technologique donne un nouvel espoir aux enfants autistes et à leurs parents pour un soutien d’amélioration technique, un bon apprentissage des mathématiques par la prise en considération l’autisme 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206BF4-D92C-4A5E-8FA7-DAA91A7BB1B7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862954" y="109055"/>
            <a:ext cx="6368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présentation du projet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" name="IMG_0048">
            <a:hlinkClick r:id="" action="ppaction://media"/>
            <a:extLst>
              <a:ext uri="{FF2B5EF4-FFF2-40B4-BE49-F238E27FC236}">
                <a16:creationId xmlns:a16="http://schemas.microsoft.com/office/drawing/2014/main" id="{A0A5F850-C7FC-4090-9231-AE6B79D8D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2034"/>
            <a:ext cx="9144000" cy="5143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942114-0A81-4429-BD03-C9819400EC8C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82389">
            <a:off x="14646" y="232152"/>
            <a:ext cx="2514634" cy="236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17819"/>
            <a:ext cx="3013339" cy="343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8641" y="0"/>
            <a:ext cx="1075359" cy="1075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3978224" y="109055"/>
            <a:ext cx="2771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latin typeface="Lobster"/>
                <a:ea typeface="Lobster"/>
                <a:cs typeface="Lobster"/>
                <a:sym typeface="Lobster"/>
              </a:rPr>
              <a:t>Objectifs </a:t>
            </a:r>
            <a:endParaRPr sz="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088800" y="1477225"/>
            <a:ext cx="53316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Apprentissage de la mathématique pour les enfants déficients tel que les enfants normaux (égalité de chance).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Amélioration du niveau par rapport aux opérations mathématiques.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Rapidité par rapport au calcul mental.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">
                <a:solidFill>
                  <a:schemeClr val="dk1"/>
                </a:solidFill>
              </a:rPr>
              <a:t>Développer les techniques d’encouragement, par le fait </a:t>
            </a:r>
            <a:r>
              <a:rPr lang="fr" b="1">
                <a:solidFill>
                  <a:schemeClr val="dk1"/>
                </a:solidFill>
              </a:rPr>
              <a:t>de faire avancer la voiture.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Le contrôle parental et le suivi de niveau d’apprentissage de son enfant.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DA0E46-0FDC-41F3-966D-40908634BCEF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107150" y="855425"/>
            <a:ext cx="740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latin typeface="Calibri"/>
                <a:ea typeface="Calibri"/>
                <a:cs typeface="Calibri"/>
                <a:sym typeface="Calibri"/>
              </a:rPr>
              <a:t>Matériels 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1348025"/>
            <a:ext cx="2323600" cy="2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175" y="1130075"/>
            <a:ext cx="1797550" cy="17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125" y="1298999"/>
            <a:ext cx="2762226" cy="1962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2"/>
          <p:cNvGrpSpPr/>
          <p:nvPr/>
        </p:nvGrpSpPr>
        <p:grpSpPr>
          <a:xfrm>
            <a:off x="0" y="0"/>
            <a:ext cx="9144000" cy="1348025"/>
            <a:chOff x="0" y="0"/>
            <a:chExt cx="9144000" cy="1348025"/>
          </a:xfrm>
        </p:grpSpPr>
        <p:pic>
          <p:nvPicPr>
            <p:cNvPr id="221" name="Google Shape;221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68641" y="0"/>
              <a:ext cx="1075359" cy="1075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11675"/>
              <a:ext cx="541565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2"/>
            <p:cNvSpPr txBox="1"/>
            <p:nvPr/>
          </p:nvSpPr>
          <p:spPr>
            <a:xfrm>
              <a:off x="1102950" y="0"/>
              <a:ext cx="69381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400" i="0" u="none" strike="noStrike" cap="none">
                  <a:solidFill>
                    <a:srgbClr val="000000"/>
                  </a:solidFill>
                  <a:latin typeface="Lobster"/>
                  <a:ea typeface="Lobster"/>
                  <a:cs typeface="Lobster"/>
                  <a:sym typeface="Lobster"/>
                </a:rPr>
                <a:t>Raspberry pi &amp; </a:t>
              </a:r>
              <a:r>
                <a:rPr lang="fr" sz="4400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Agent artificiel</a:t>
              </a:r>
              <a:endParaRPr sz="600">
                <a:latin typeface="Lobster"/>
                <a:ea typeface="Lobster"/>
                <a:cs typeface="Lobster"/>
                <a:sym typeface="Lobster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07150" y="855425"/>
              <a:ext cx="7402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 dirty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0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9848" y="11675"/>
              <a:ext cx="639793" cy="69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6C98FE3-CB88-4764-B1D1-E496C8E6BDA1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28813" y="754650"/>
            <a:ext cx="740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latin typeface="Lobster"/>
                <a:ea typeface="Lobster"/>
                <a:cs typeface="Lobster"/>
                <a:sym typeface="Lobster"/>
              </a:rPr>
              <a:t>Schéma fonctionnel :</a:t>
            </a:r>
            <a:endParaRPr sz="2000" b="1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004" y="-12"/>
            <a:ext cx="1075359" cy="107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63" y="11663"/>
            <a:ext cx="541565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1130313" y="-12"/>
            <a:ext cx="6938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 i="0" u="none" strike="noStrike" cap="non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Raspberry pi &amp; </a:t>
            </a:r>
            <a:r>
              <a:rPr lang="fr" sz="44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Agent artificiel</a:t>
            </a:r>
            <a:endParaRPr sz="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211" y="11663"/>
            <a:ext cx="639793" cy="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207" y="942450"/>
            <a:ext cx="4209210" cy="420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242" y="1771775"/>
            <a:ext cx="212407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750EA21-6EC1-4357-9CB0-41F4E41E72C4}"/>
              </a:ext>
            </a:extLst>
          </p:cNvPr>
          <p:cNvSpPr txBox="1"/>
          <p:nvPr/>
        </p:nvSpPr>
        <p:spPr>
          <a:xfrm>
            <a:off x="8628580" y="4719762"/>
            <a:ext cx="5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283</Words>
  <Application>Microsoft Office PowerPoint</Application>
  <PresentationFormat>Affichage à l'écran (16:9)</PresentationFormat>
  <Paragraphs>72</Paragraphs>
  <Slides>15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Calibri</vt:lpstr>
      <vt:lpstr>Comic Sans MS</vt:lpstr>
      <vt:lpstr>Lobster</vt:lpstr>
      <vt:lpstr>Times New Roman</vt:lpstr>
      <vt:lpstr>Arial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somiya</dc:creator>
  <cp:lastModifiedBy>ABDELAZIZ.EL-YOUSSEF</cp:lastModifiedBy>
  <cp:revision>3</cp:revision>
  <dcterms:modified xsi:type="dcterms:W3CDTF">2022-01-18T21:55:25Z</dcterms:modified>
</cp:coreProperties>
</file>